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72" r:id="rId4"/>
    <p:sldId id="257" r:id="rId5"/>
    <p:sldId id="258" r:id="rId6"/>
    <p:sldId id="260" r:id="rId7"/>
    <p:sldId id="261" r:id="rId8"/>
    <p:sldId id="262" r:id="rId9"/>
    <p:sldId id="263" r:id="rId10"/>
    <p:sldId id="259" r:id="rId11"/>
    <p:sldId id="265" r:id="rId12"/>
    <p:sldId id="267" r:id="rId13"/>
    <p:sldId id="266" r:id="rId14"/>
    <p:sldId id="268" r:id="rId15"/>
    <p:sldId id="269" r:id="rId16"/>
    <p:sldId id="270"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8ADB8-E4FB-41D6-A65E-368607E6B79E}" type="datetimeFigureOut">
              <a:rPr lang="pl-PL" smtClean="0"/>
              <a:t>2010-10-20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1C4BA-A8BE-476B-B175-5B598CB78087}"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A11C4BA-A8BE-476B-B175-5B598CB78087}" type="slidenum">
              <a:rPr lang="pl-PL" smtClean="0"/>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smtClean="0"/>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7" name="Symbol zastępczy daty 6"/>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20" name="Symbol zastępczy stopki 19"/>
          <p:cNvSpPr>
            <a:spLocks noGrp="1"/>
          </p:cNvSpPr>
          <p:nvPr>
            <p:ph type="ftr" sz="quarter" idx="11"/>
          </p:nvPr>
        </p:nvSpPr>
        <p:spPr/>
        <p:txBody>
          <a:bodyPr/>
          <a:lstStyle>
            <a:extLst/>
          </a:lstStyle>
          <a:p>
            <a:endParaRPr lang="pl-PL"/>
          </a:p>
        </p:txBody>
      </p:sp>
      <p:sp>
        <p:nvSpPr>
          <p:cNvPr id="10" name="Symbol zastępczy numeru slajdu 9"/>
          <p:cNvSpPr>
            <a:spLocks noGrp="1"/>
          </p:cNvSpPr>
          <p:nvPr>
            <p:ph type="sldNum" sz="quarter" idx="12"/>
          </p:nvPr>
        </p:nvSpPr>
        <p:spPr/>
        <p:txBody>
          <a:bodyPr/>
          <a:lstStyle>
            <a:extLst/>
          </a:lstStyle>
          <a:p>
            <a:fld id="{5F5D8C3D-9B5D-4CB3-A8D5-AE5DB574431C}" type="slidenum">
              <a:rPr lang="pl-PL" smtClean="0"/>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F5D8C3D-9B5D-4CB3-A8D5-AE5DB574431C}" type="slidenum">
              <a:rPr lang="pl-PL" smtClean="0"/>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5F5D8C3D-9B5D-4CB3-A8D5-AE5DB574431C}" type="slidenum">
              <a:rPr lang="pl-PL" smtClean="0"/>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F5D8C3D-9B5D-4CB3-A8D5-AE5DB574431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extLst/>
          </a:lstStyle>
          <a:p>
            <a:fld id="{5633D415-CCC6-49FD-A27C-9C452444B231}" type="datetimeFigureOut">
              <a:rPr lang="pl-PL" smtClean="0"/>
              <a:t>2010-10-20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F5D8C3D-9B5D-4CB3-A8D5-AE5DB574431C}" type="slidenum">
              <a:rPr lang="pl-PL" smtClean="0"/>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smtClean="0"/>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extLst/>
          </a:lstStyle>
          <a:p>
            <a:r>
              <a:rPr kumimoji="0" lang="pl-PL" smtClean="0"/>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633D415-CCC6-49FD-A27C-9C452444B231}" type="datetimeFigureOut">
              <a:rPr lang="pl-PL" smtClean="0"/>
              <a:t>2010-10-20</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F5D8C3D-9B5D-4CB3-A8D5-AE5DB574431C}" type="slidenum">
              <a:rPr lang="pl-PL" smtClean="0"/>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konkurs.aktywniepozdrowie.pl/index.php?m=pl&amp;akcja=pokaz&amp;idkonk=2&amp;idetap=4&amp;idkarty=4&amp;idzadania=9&amp;iloscPol=3&amp;nrRaportu=2" TargetMode="External"/><Relationship Id="rId3" Type="http://schemas.openxmlformats.org/officeDocument/2006/relationships/hyperlink" Target="http://konkurs.aktywniepozdrowie.pl/index.php?m=pl&amp;akcja=pokaz&amp;idkonk=2&amp;idetap=4" TargetMode="External"/><Relationship Id="rId7" Type="http://schemas.openxmlformats.org/officeDocument/2006/relationships/hyperlink" Target="http://konkurs.aktywniepozdrowie.pl/index.php?m=pl&amp;akcja=pokaz&amp;idkonk=2&amp;idetap=4&amp;idkarty=4&amp;id_zadania=9&amp;idzadania=9&amp;nrRaportu=2"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konkurs.aktywniepozdrowie.pl/index.php?m=pl&amp;akcja=pokaz&amp;idkonk=2&amp;idetap=4&amp;idkarty=4&amp;idzadania=8&amp;iloscPol=3&amp;nrRaportu=1" TargetMode="External"/><Relationship Id="rId11" Type="http://schemas.openxmlformats.org/officeDocument/2006/relationships/hyperlink" Target="http://konkurs.aktywniepozdrowie.pl/index.php?m=pl&amp;akcja=pokaz&amp;idkonk=2&amp;idetap=4&amp;idkarty=5&amp;idzadania=10&amp;iloscPol=3&amp;nrRaportu=3" TargetMode="External"/><Relationship Id="rId5" Type="http://schemas.openxmlformats.org/officeDocument/2006/relationships/hyperlink" Target="http://konkurs.aktywniepozdrowie.pl/index.php?m=pl&amp;akcja=pokaz&amp;idkonk=2&amp;idetap=4&amp;idkarty=4&amp;id_zadania=8&amp;idzadania=8&amp;nrRaportu=1" TargetMode="External"/><Relationship Id="rId10" Type="http://schemas.openxmlformats.org/officeDocument/2006/relationships/hyperlink" Target="http://konkurs.aktywniepozdrowie.pl/index.php?m=pl&amp;akcja=pokaz&amp;idkonk=2&amp;idetap=4&amp;idkarty=5&amp;id_zadania=10&amp;idzadania=10&amp;nrRaportu=3" TargetMode="External"/><Relationship Id="rId4" Type="http://schemas.openxmlformats.org/officeDocument/2006/relationships/hyperlink" Target="http://konkurs.aktywniepozdrowie.pl/index.php?m=pl&amp;akcja=pokaz&amp;idkonk=2&amp;idetap=4&amp;id_karty=4&amp;idkarty=4" TargetMode="External"/><Relationship Id="rId9" Type="http://schemas.openxmlformats.org/officeDocument/2006/relationships/hyperlink" Target="http://konkurs.aktywniepozdrowie.pl/index.php?m=pl&amp;akcja=pokaz&amp;idkonk=2&amp;idetap=4&amp;id_karty=5&amp;idkarty=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konkurs.aktywniepozdrowie.pl/index.php?m=pl&amp;akcja=pokaz&amp;idkonk=2&amp;idetap=4&amp;idkarty=6&amp;id_zadania=13&amp;idzadania=13&amp;nrRaportu=6" TargetMode="External"/><Relationship Id="rId3" Type="http://schemas.openxmlformats.org/officeDocument/2006/relationships/hyperlink" Target="http://konkurs.aktywniepozdrowie.pl/index.php?m=pl&amp;akcja=pokaz&amp;idkonk=2&amp;idetap=4&amp;idkarty=5&amp;id_zadania=11&amp;idzadania=11&amp;nrRaportu=4" TargetMode="External"/><Relationship Id="rId7" Type="http://schemas.openxmlformats.org/officeDocument/2006/relationships/hyperlink" Target="http://konkurs.aktywniepozdrowie.pl/index.php?m=pl&amp;akcja=pokaz&amp;idkonk=2&amp;idetap=4&amp;id_karty=6&amp;idkarty=6"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konkurs.aktywniepozdrowie.pl/index.php?m=pl&amp;akcja=pokaz&amp;idkonk=2&amp;idetap=4&amp;idkarty=5&amp;idzadania=12&amp;iloscPol=2&amp;nrRaportu=5" TargetMode="External"/><Relationship Id="rId11" Type="http://schemas.openxmlformats.org/officeDocument/2006/relationships/hyperlink" Target="http://konkurs.aktywniepozdrowie.pl/index.php?m=pl&amp;akcja=pokaz&amp;idkonk=2&amp;idetap=4&amp;idkarty=6&amp;idzadania=14&amp;iloscPol=2&amp;nrRaportu=7" TargetMode="External"/><Relationship Id="rId5" Type="http://schemas.openxmlformats.org/officeDocument/2006/relationships/hyperlink" Target="http://konkurs.aktywniepozdrowie.pl/index.php?m=pl&amp;akcja=pokaz&amp;idkonk=2&amp;idetap=4&amp;idkarty=5&amp;id_zadania=12&amp;idzadania=12&amp;nrRaportu=5" TargetMode="External"/><Relationship Id="rId10" Type="http://schemas.openxmlformats.org/officeDocument/2006/relationships/hyperlink" Target="http://konkurs.aktywniepozdrowie.pl/index.php?m=pl&amp;akcja=pokaz&amp;idkonk=2&amp;idetap=4&amp;idkarty=6&amp;id_zadania=14&amp;idzadania=14&amp;nrRaportu=7" TargetMode="External"/><Relationship Id="rId4" Type="http://schemas.openxmlformats.org/officeDocument/2006/relationships/hyperlink" Target="http://konkurs.aktywniepozdrowie.pl/index.php?m=pl&amp;akcja=pokaz&amp;idkonk=2&amp;idetap=4&amp;idkarty=5&amp;idzadania=11&amp;iloscPol=3&amp;nrRaportu=4" TargetMode="External"/><Relationship Id="rId9" Type="http://schemas.openxmlformats.org/officeDocument/2006/relationships/hyperlink" Target="http://konkurs.aktywniepozdrowie.pl/index.php?m=pl&amp;akcja=pokaz&amp;idkonk=2&amp;idetap=4&amp;idkarty=6&amp;idzadania=13&amp;iloscPol=2&amp;nrRaportu=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1736725" y="2643182"/>
            <a:ext cx="7407275" cy="1752600"/>
          </a:xfrm>
        </p:spPr>
        <p:txBody>
          <a:bodyPr/>
          <a:lstStyle/>
          <a:p>
            <a:pPr algn="ctr">
              <a:buNone/>
            </a:pPr>
            <a:r>
              <a:rPr lang="pl-PL" b="1" u="sng" dirty="0" smtClean="0"/>
              <a:t>Dlaczego sposób żywienia dzieci jest sprawą bardzo ważną  </a:t>
            </a:r>
            <a:endParaRPr lang="pl-PL" dirty="0"/>
          </a:p>
        </p:txBody>
      </p:sp>
      <p:sp>
        <p:nvSpPr>
          <p:cNvPr id="4" name="Prostokąt 3"/>
          <p:cNvSpPr/>
          <p:nvPr/>
        </p:nvSpPr>
        <p:spPr>
          <a:xfrm>
            <a:off x="2714612" y="5715016"/>
            <a:ext cx="3746347" cy="369332"/>
          </a:xfrm>
          <a:prstGeom prst="rect">
            <a:avLst/>
          </a:prstGeom>
        </p:spPr>
        <p:txBody>
          <a:bodyPr wrap="none">
            <a:spAutoFit/>
          </a:bodyPr>
          <a:lstStyle/>
          <a:p>
            <a:r>
              <a:rPr lang="pl-PL" dirty="0" smtClean="0"/>
              <a:t>Opracowanie Teresa Korona-Garbacik</a:t>
            </a:r>
            <a:endParaRPr lang="pl-PL" dirty="0"/>
          </a:p>
        </p:txBody>
      </p:sp>
      <p:pic>
        <p:nvPicPr>
          <p:cNvPr id="16385" name="Picture 1"/>
          <p:cNvPicPr>
            <a:picLocks noChangeAspect="1" noChangeArrowheads="1"/>
          </p:cNvPicPr>
          <p:nvPr/>
        </p:nvPicPr>
        <p:blipFill>
          <a:blip r:embed="rId4"/>
          <a:srcRect/>
          <a:stretch>
            <a:fillRect/>
          </a:stretch>
        </p:blipFill>
        <p:spPr bwMode="auto">
          <a:xfrm>
            <a:off x="3357554" y="4071942"/>
            <a:ext cx="2533650" cy="1238250"/>
          </a:xfrm>
          <a:prstGeom prst="rect">
            <a:avLst/>
          </a:prstGeom>
          <a:noFill/>
          <a:ln w="9525">
            <a:noFill/>
            <a:miter lim="800000"/>
            <a:headEnd/>
            <a:tailEnd/>
          </a:ln>
          <a:effectLst/>
        </p:spPr>
      </p:pic>
      <p:pic>
        <p:nvPicPr>
          <p:cNvPr id="6" name="Picture 5" descr="naglowek"/>
          <p:cNvPicPr>
            <a:picLocks noChangeAspect="1" noChangeArrowheads="1"/>
          </p:cNvPicPr>
          <p:nvPr/>
        </p:nvPicPr>
        <p:blipFill>
          <a:blip r:embed="rId5"/>
          <a:srcRect/>
          <a:stretch>
            <a:fillRect/>
          </a:stretch>
        </p:blipFill>
        <p:spPr bwMode="auto">
          <a:xfrm>
            <a:off x="0" y="0"/>
            <a:ext cx="9144000" cy="24047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100" u="sng" dirty="0"/>
              <a:t>Z</a:t>
            </a:r>
            <a:r>
              <a:rPr lang="pl-PL" sz="3100" u="sng" dirty="0" smtClean="0"/>
              <a:t>adanie:</a:t>
            </a:r>
            <a:r>
              <a:rPr lang="pl-PL" sz="3100" b="1" u="sng" dirty="0" smtClean="0"/>
              <a:t> </a:t>
            </a:r>
            <a:br>
              <a:rPr lang="pl-PL" sz="3100" b="1" u="sng" dirty="0" smtClean="0"/>
            </a:br>
            <a:r>
              <a:rPr lang="pl-PL" sz="3100" b="1" u="sng" dirty="0" smtClean="0"/>
              <a:t>Dlaczego sposób żywienia dzieci jest sprawą bardzo ważną </a:t>
            </a:r>
            <a:r>
              <a:rPr lang="pl-PL" b="1" u="sng" dirty="0" smtClean="0"/>
              <a:t> </a:t>
            </a:r>
            <a:endParaRPr lang="pl-PL" dirty="0"/>
          </a:p>
        </p:txBody>
      </p:sp>
      <p:sp>
        <p:nvSpPr>
          <p:cNvPr id="3" name="Symbol zastępczy zawartości 2"/>
          <p:cNvSpPr>
            <a:spLocks noGrp="1"/>
          </p:cNvSpPr>
          <p:nvPr>
            <p:ph idx="1"/>
          </p:nvPr>
        </p:nvSpPr>
        <p:spPr/>
        <p:txBody>
          <a:bodyPr>
            <a:normAutofit fontScale="77500" lnSpcReduction="20000"/>
          </a:bodyPr>
          <a:lstStyle/>
          <a:p>
            <a:pPr>
              <a:buNone/>
            </a:pPr>
            <a:r>
              <a:rPr lang="pl-PL" b="1" dirty="0"/>
              <a:t> </a:t>
            </a:r>
            <a:endParaRPr lang="pl-PL" dirty="0"/>
          </a:p>
          <a:p>
            <a:pPr lvl="0"/>
            <a:r>
              <a:rPr lang="pl-PL" dirty="0"/>
              <a:t>Przyczyną wielu chorób – głównie trudnej do wyleczenia otyłości wieku dziecięcego </a:t>
            </a:r>
            <a:r>
              <a:rPr lang="pl-PL" dirty="0" smtClean="0"/>
              <a:t>– </a:t>
            </a:r>
            <a:r>
              <a:rPr lang="pl-PL" dirty="0"/>
              <a:t>jest niewłaściwe odżywianie. Problem nadwagi i otyłości w Polsce dotyczy już 20% dzieci! </a:t>
            </a:r>
          </a:p>
          <a:p>
            <a:pPr lvl="0"/>
            <a:r>
              <a:rPr lang="pl-PL" dirty="0"/>
              <a:t>Zła dieta powoduje nieprawidłowy rozwój fizyczny dziecka, a także jest przyczyną wielu problemów natury psychicznej – od kłopotów z koncentracją, poprzez trudności z nauką, aż po skrajne nastroje, </a:t>
            </a:r>
            <a:r>
              <a:rPr lang="pl-PL" dirty="0" smtClean="0"/>
              <a:t>a </a:t>
            </a:r>
            <a:r>
              <a:rPr lang="pl-PL" dirty="0"/>
              <a:t>nawet agresję. </a:t>
            </a:r>
          </a:p>
          <a:p>
            <a:pPr lvl="0"/>
            <a:r>
              <a:rPr lang="pl-PL" dirty="0"/>
              <a:t>Zadbanie o właściwe odżywianie dziecka jest budowaniem bazy dla jego zdrowia, sprawności umysłowej i fizycznej teraz i w przyszłości!</a:t>
            </a:r>
          </a:p>
          <a:p>
            <a:pPr>
              <a:buNone/>
            </a:pPr>
            <a:r>
              <a:rPr lang="pl-PL" dirty="0"/>
              <a:t> </a:t>
            </a: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lnSpcReduction="10000"/>
          </a:bodyPr>
          <a:lstStyle/>
          <a:p>
            <a:r>
              <a:rPr lang="pl-PL" dirty="0"/>
              <a:t>Jednym z największych problemów zdrowotnych w naszym kraju jest </a:t>
            </a:r>
            <a:r>
              <a:rPr lang="pl-PL" b="1" dirty="0"/>
              <a:t>otyłość</a:t>
            </a:r>
            <a:r>
              <a:rPr lang="pl-PL" dirty="0"/>
              <a:t>. W Polsce, obok Wielkiej Brytanii, odnotowuje się </a:t>
            </a:r>
            <a:r>
              <a:rPr lang="pl-PL" b="1" dirty="0"/>
              <a:t>największą w Europie dynamikę</a:t>
            </a:r>
            <a:r>
              <a:rPr lang="pl-PL" dirty="0"/>
              <a:t> </a:t>
            </a:r>
            <a:r>
              <a:rPr lang="pl-PL" b="1" dirty="0"/>
              <a:t>wzrostu</a:t>
            </a:r>
            <a:r>
              <a:rPr lang="pl-PL" dirty="0"/>
              <a:t> </a:t>
            </a:r>
            <a:r>
              <a:rPr lang="pl-PL" b="1" dirty="0"/>
              <a:t>nadwagi i otyłości wśród dzieci i młodzieży</a:t>
            </a:r>
            <a:r>
              <a:rPr lang="pl-PL" dirty="0"/>
              <a:t>*. Według badań Instytutu Żywności i Żywienia w okresie od 1992 do 2000 roku dwukrotnie wzrosła liczba dzieci </a:t>
            </a:r>
            <a:r>
              <a:rPr lang="pl-PL" dirty="0" smtClean="0"/>
              <a:t>i </a:t>
            </a:r>
            <a:r>
              <a:rPr lang="pl-PL" dirty="0"/>
              <a:t>młodzieży z otyłością. </a:t>
            </a:r>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Nadwaga i otyłość u dzieci</a:t>
            </a:r>
            <a:r>
              <a:rPr lang="pl-PL" dirty="0"/>
              <a:t/>
            </a:r>
            <a:br>
              <a:rPr lang="pl-PL" dirty="0"/>
            </a:br>
            <a:endParaRPr lang="pl-PL" dirty="0"/>
          </a:p>
        </p:txBody>
      </p:sp>
      <p:sp>
        <p:nvSpPr>
          <p:cNvPr id="3" name="Symbol zastępczy zawartości 2"/>
          <p:cNvSpPr>
            <a:spLocks noGrp="1"/>
          </p:cNvSpPr>
          <p:nvPr>
            <p:ph idx="1"/>
          </p:nvPr>
        </p:nvSpPr>
        <p:spPr>
          <a:xfrm>
            <a:off x="457200" y="857232"/>
            <a:ext cx="8229600" cy="5786478"/>
          </a:xfrm>
        </p:spPr>
        <p:txBody>
          <a:bodyPr>
            <a:normAutofit fontScale="70000" lnSpcReduction="20000"/>
          </a:bodyPr>
          <a:lstStyle/>
          <a:p>
            <a:r>
              <a:rPr lang="pl-PL" dirty="0"/>
              <a:t>Przyczyną otyłości jest najczęściej, oprócz braku ruchu, nadmierna kaloryczność pożywienia przy jednoczesnym niedoborze podstawowych składników odżywczych. Dzieci uwielbiają tłuste i słodkie pożywienie – chętnie zjedzą np. pizzę z keczupem i majonezem, ale surówki już nie tkną. Jednak lubiane przez dzieci produkty </a:t>
            </a:r>
            <a:r>
              <a:rPr lang="pl-PL" dirty="0" smtClean="0"/>
              <a:t>i </a:t>
            </a:r>
            <a:r>
              <a:rPr lang="pl-PL" dirty="0"/>
              <a:t>potrawy zwykle są ubogie w podstawowe składniki odżywcze (lub całkiem ich pozbawione). W efekcie dzieci mają znaczne niedobory witamin i składników mineralnych, czyli są niedożywione, następstwem czego jest wiele chorób, które pozornie z żywieniem nie mają związku. </a:t>
            </a:r>
          </a:p>
          <a:p>
            <a:pPr>
              <a:buNone/>
            </a:pPr>
            <a:r>
              <a:rPr lang="pl-PL" dirty="0"/>
              <a:t> </a:t>
            </a:r>
          </a:p>
          <a:p>
            <a:r>
              <a:rPr lang="pl-PL" dirty="0"/>
              <a:t>Dzieci nie uświadamiają sobie, jak poważne w skutkach może być zastępowanie drugiego śniadania batonikiem czy pączkiem, i jak szybko można przytyć, wpisując do codziennego menu nawet małą butelkę słodzonego soku czy napoju. Wystarczy jednak spojrzeć na poniższe porównanie, by zobaczyć, że nadwaga i otyłość nie pojawia się znikąd, lecz jest konsekwencją zgubnych wyborów żywieniowych:</a:t>
            </a:r>
          </a:p>
          <a:p>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r>
              <a:rPr lang="pl-PL" sz="1600" dirty="0"/>
              <a:t>2 małe batoniki z </a:t>
            </a:r>
            <a:r>
              <a:rPr lang="pl-PL" sz="1600" dirty="0" smtClean="0"/>
              <a:t>orzechami 500 </a:t>
            </a:r>
            <a:r>
              <a:rPr lang="pl-PL" sz="1600" dirty="0"/>
              <a:t>kcal	              100 g jabłek		46 kcal</a:t>
            </a:r>
          </a:p>
          <a:p>
            <a:r>
              <a:rPr lang="pl-PL" sz="1600" dirty="0"/>
              <a:t>2 </a:t>
            </a:r>
            <a:r>
              <a:rPr lang="pl-PL" sz="1600" dirty="0" smtClean="0"/>
              <a:t>pączki	</a:t>
            </a:r>
            <a:r>
              <a:rPr lang="pl-PL" sz="1600" dirty="0"/>
              <a:t> </a:t>
            </a:r>
            <a:r>
              <a:rPr lang="pl-PL" sz="1600" dirty="0" smtClean="0"/>
              <a:t>                  </a:t>
            </a:r>
            <a:r>
              <a:rPr lang="pl-PL" sz="1600" dirty="0"/>
              <a:t>550 kcal               100 g truskawek	             </a:t>
            </a:r>
            <a:r>
              <a:rPr lang="pl-PL" sz="1600" dirty="0" smtClean="0"/>
              <a:t>       </a:t>
            </a:r>
            <a:r>
              <a:rPr lang="pl-PL" sz="1600" dirty="0"/>
              <a:t>46 kcal</a:t>
            </a:r>
          </a:p>
          <a:p>
            <a:r>
              <a:rPr lang="pl-PL" sz="1600" dirty="0"/>
              <a:t>100 g </a:t>
            </a:r>
            <a:r>
              <a:rPr lang="pl-PL" sz="1600" dirty="0" smtClean="0"/>
              <a:t>chipsów                          550 </a:t>
            </a:r>
            <a:r>
              <a:rPr lang="pl-PL" sz="1600" dirty="0"/>
              <a:t>kcal 	</a:t>
            </a:r>
            <a:r>
              <a:rPr lang="pl-PL" sz="1600" dirty="0" smtClean="0"/>
              <a:t>               100 </a:t>
            </a:r>
            <a:r>
              <a:rPr lang="pl-PL" sz="1600" dirty="0"/>
              <a:t>g pomidorów	15 kcal</a:t>
            </a:r>
          </a:p>
          <a:p>
            <a:pPr>
              <a:buNone/>
            </a:pPr>
            <a:endParaRPr lang="pl-PL" b="1" dirty="0" smtClean="0"/>
          </a:p>
          <a:p>
            <a:pPr>
              <a:buNone/>
            </a:pPr>
            <a:r>
              <a:rPr lang="pl-PL" b="1" dirty="0" smtClean="0"/>
              <a:t>UWAGA</a:t>
            </a:r>
            <a:r>
              <a:rPr lang="pl-PL" b="1" dirty="0"/>
              <a:t>!</a:t>
            </a:r>
            <a:r>
              <a:rPr lang="pl-PL" dirty="0"/>
              <a:t> Otyłość wieku dziecięcego jest znacznie trudniejsza do wyleczenia niż otyłość dorosłych. U dorosłych istniejące komórki tłuszczowe zwiększają swoje rozmiary, natomiast u dzieci komórki tłuszczowe namnażają się, by potem zwiększać swoją objętość.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„Towarzyska” otyłość</a:t>
            </a:r>
            <a:endParaRPr lang="pl-PL" dirty="0"/>
          </a:p>
        </p:txBody>
      </p:sp>
      <p:sp>
        <p:nvSpPr>
          <p:cNvPr id="3" name="Symbol zastępczy zawartości 2"/>
          <p:cNvSpPr>
            <a:spLocks noGrp="1"/>
          </p:cNvSpPr>
          <p:nvPr>
            <p:ph idx="1"/>
          </p:nvPr>
        </p:nvSpPr>
        <p:spPr/>
        <p:txBody>
          <a:bodyPr>
            <a:normAutofit fontScale="85000" lnSpcReduction="10000"/>
          </a:bodyPr>
          <a:lstStyle/>
          <a:p>
            <a:pPr>
              <a:buNone/>
            </a:pPr>
            <a:r>
              <a:rPr lang="pl-PL" dirty="0" smtClean="0"/>
              <a:t>   Powikłaniami </a:t>
            </a:r>
            <a:r>
              <a:rPr lang="pl-PL" dirty="0"/>
              <a:t>otyłości jest wiele ciężkich chorób – od cukrzycy typu II, poprzez choroby serca i naczyń, po schorzenia stawów i nowotwory. Choć choroby te kojarzymy ze starszymi osobami, trzeba mieć świadomość, że błędy i zaniedbania żywieniowe w okresie dzieciństwa zwiększają prawdopodobieństwo wystąpienia tych schorzeń. Eksperci Światowej Organizacji Zdrowia alarmują, że osoba, która wkracza w dorosły wiek z otyłością, ma 18-krotnie wyższe ryzyko zachorowania na cukrzycę niż jej rówieśnik o prawidłowej masie ciała. </a:t>
            </a:r>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Skutki złego odżywiania – ciąg dalszy</a:t>
            </a:r>
            <a:r>
              <a:rPr lang="pl-PL" dirty="0"/>
              <a:t/>
            </a:r>
            <a:br>
              <a:rPr lang="pl-PL" dirty="0"/>
            </a:br>
            <a:endParaRPr lang="pl-PL" dirty="0"/>
          </a:p>
        </p:txBody>
      </p:sp>
      <p:sp>
        <p:nvSpPr>
          <p:cNvPr id="3" name="Symbol zastępczy zawartości 2"/>
          <p:cNvSpPr>
            <a:spLocks noGrp="1"/>
          </p:cNvSpPr>
          <p:nvPr>
            <p:ph idx="1"/>
          </p:nvPr>
        </p:nvSpPr>
        <p:spPr>
          <a:xfrm>
            <a:off x="457200" y="1000108"/>
            <a:ext cx="8229600" cy="5500726"/>
          </a:xfrm>
        </p:spPr>
        <p:txBody>
          <a:bodyPr>
            <a:normAutofit fontScale="55000" lnSpcReduction="20000"/>
          </a:bodyPr>
          <a:lstStyle/>
          <a:p>
            <a:pPr>
              <a:buNone/>
            </a:pPr>
            <a:r>
              <a:rPr lang="pl-PL" dirty="0"/>
              <a:t>Otyłość należy do najbardziej widocznych skutków złego odżywiania – są jednak inne, mniej oczywiste, ale równie poważne następstwa niewłaściwej diety: </a:t>
            </a:r>
          </a:p>
          <a:p>
            <a:pPr>
              <a:buNone/>
            </a:pPr>
            <a:r>
              <a:rPr lang="pl-PL" dirty="0"/>
              <a:t> </a:t>
            </a:r>
          </a:p>
          <a:p>
            <a:pPr lvl="0"/>
            <a:r>
              <a:rPr lang="pl-PL" b="1" dirty="0"/>
              <a:t>Osłabienie układu odpornościowego</a:t>
            </a:r>
            <a:r>
              <a:rPr lang="pl-PL" dirty="0"/>
              <a:t> – zwykle nie zdajemy sobie sprawy, że to właśnie nieprawidłowe żywienie jest bardzo często powodem powtarzających się u dzieci chorób gardła, oskrzeli, uszu, katarów, kaszlu (zwłaszcza w okresie jesienno-zimowym).</a:t>
            </a:r>
          </a:p>
          <a:p>
            <a:pPr>
              <a:buNone/>
            </a:pPr>
            <a:r>
              <a:rPr lang="pl-PL" dirty="0"/>
              <a:t> </a:t>
            </a:r>
          </a:p>
          <a:p>
            <a:pPr lvl="0"/>
            <a:r>
              <a:rPr lang="pl-PL" b="1" dirty="0"/>
              <a:t>Problemy natury psychicznej</a:t>
            </a:r>
            <a:r>
              <a:rPr lang="pl-PL" dirty="0"/>
              <a:t> – mało kto jest świadomy faktu, że kłopoty z koncentracją u dzieci, zaburzenia pamięci, uleganie skrajnym nastrojom, zachowania nadpobudliwe i agresywne mogą być spowodowane nieprawidłowym odżywianiem. Mózg jest niezwykle wrażliwy na wahania poziomu cukru we krwi i łatwo zaburzyć jego pracę (patrz ulotka „Bez śniadania nie ma nauczania”). Ponadto w wyniku niedoboru witamin i minerałów zakłóceniu ulega praca pozostałych narządów, co może wywoływać ww. objawy.</a:t>
            </a:r>
          </a:p>
          <a:p>
            <a:pPr>
              <a:buNone/>
            </a:pPr>
            <a:r>
              <a:rPr lang="pl-PL" dirty="0"/>
              <a:t> </a:t>
            </a:r>
          </a:p>
          <a:p>
            <a:pPr lvl="0"/>
            <a:r>
              <a:rPr lang="pl-PL" b="1" dirty="0"/>
              <a:t>Obniżenie sprawności fizycznej</a:t>
            </a:r>
            <a:r>
              <a:rPr lang="pl-PL" dirty="0"/>
              <a:t> – choć wydaje się to oczywiste, warto podkreślić, że nieprawidłowa dieta powoduje u dzieci obniżenie poziomu aktywności i sprawności fizycznej. Dzieci te łatwiej się męczą, mają różne dolegliwości, wolą więc spędzać czas, oglądając telewizję lub grając na komputerze. </a:t>
            </a:r>
          </a:p>
          <a:p>
            <a:pPr>
              <a:buNone/>
            </a:pPr>
            <a:r>
              <a:rPr lang="pl-PL"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b="1" dirty="0" smtClean="0"/>
              <a:t>Nie tylko jakość, lecz także ilość</a:t>
            </a:r>
            <a:r>
              <a:rPr lang="pl-PL" dirty="0" smtClean="0"/>
              <a:t/>
            </a:r>
            <a:br>
              <a:rPr lang="pl-PL" dirty="0" smtClean="0"/>
            </a:br>
            <a:endParaRPr lang="pl-PL" dirty="0"/>
          </a:p>
        </p:txBody>
      </p:sp>
      <p:sp>
        <p:nvSpPr>
          <p:cNvPr id="4" name="Symbol zastępczy zawartości 3"/>
          <p:cNvSpPr>
            <a:spLocks noGrp="1"/>
          </p:cNvSpPr>
          <p:nvPr>
            <p:ph idx="1"/>
          </p:nvPr>
        </p:nvSpPr>
        <p:spPr/>
        <p:txBody>
          <a:bodyPr>
            <a:normAutofit fontScale="77500" lnSpcReduction="20000"/>
          </a:bodyPr>
          <a:lstStyle/>
          <a:p>
            <a:pPr>
              <a:buNone/>
            </a:pPr>
            <a:r>
              <a:rPr lang="pl-PL" dirty="0" smtClean="0"/>
              <a:t>     Najlepiej </a:t>
            </a:r>
            <a:r>
              <a:rPr lang="pl-PL" dirty="0"/>
              <a:t>jest, jeśli dziecko jada </a:t>
            </a:r>
            <a:r>
              <a:rPr lang="pl-PL" u="sng" dirty="0"/>
              <a:t>4 do 5 posiłków</a:t>
            </a:r>
            <a:r>
              <a:rPr lang="pl-PL" dirty="0"/>
              <a:t> w ciągu dnia o </a:t>
            </a:r>
            <a:r>
              <a:rPr lang="pl-PL" u="sng" dirty="0"/>
              <a:t>stałych porach</a:t>
            </a:r>
            <a:r>
              <a:rPr lang="pl-PL" dirty="0"/>
              <a:t> – umożliwia to równomierne dostarczanie energii organizmowi. Podstawą są </a:t>
            </a:r>
            <a:r>
              <a:rPr lang="pl-PL" u="sng" dirty="0"/>
              <a:t>3 ciepłe</a:t>
            </a:r>
            <a:r>
              <a:rPr lang="pl-PL" b="1" dirty="0"/>
              <a:t> </a:t>
            </a:r>
            <a:r>
              <a:rPr lang="pl-PL" dirty="0"/>
              <a:t>posiłki – śniadanie, obiad i kolacja. Niezwykle ważne jest też pełnowartościowe drugie śniadanie. Uczniowie zaaferowani szkolnymi zajęciami mówią, że nie czują głodu. Potrafią wytrzymać wiele godzin bez jedzenia, aby późnym wieczorem zjeść nadmiernie kaloryczną kolację. Jednak zbyt długie przerwy między posiłkami powodują obniżenie wydolności umysłowej i fizycznej. Jadanie zaś np. tylko dwóch obfitych posiłków w ciągu dnia sprzyja procesowi odkładania tłuszczu. Należy też pamiętać, aby kolację jadać najpóźniej o godz. 18, tak aby pokarm został właściwie strawiony.</a:t>
            </a:r>
          </a:p>
          <a:p>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644650" y="1447800"/>
            <a:ext cx="7499350" cy="4800600"/>
          </a:xfrm>
        </p:spPr>
        <p:txBody>
          <a:bodyPr/>
          <a:lstStyle/>
          <a:p>
            <a:pPr>
              <a:buNone/>
            </a:pPr>
            <a:r>
              <a:rPr lang="pl-PL" dirty="0" smtClean="0"/>
              <a:t>Zdrowy </a:t>
            </a:r>
            <a:r>
              <a:rPr lang="pl-PL" dirty="0"/>
              <a:t>styl życia – właściwa dieta i codzienna aktywność fizyczna – pozwala zachować zdrowie, sprzyja dobremu samopoczuciu, a także wspiera prawidłowe przyswajanie wiedzy w długoletnim procesie kształcenia dzieci.</a:t>
            </a:r>
          </a:p>
          <a:p>
            <a:endParaRPr lang="pl-PL" dirty="0"/>
          </a:p>
        </p:txBody>
      </p:sp>
      <p:pic>
        <p:nvPicPr>
          <p:cNvPr id="23555" name="Picture 3" descr="C:\Documents and Settings\Administrator\Ustawienia lokalne\Temporary Internet Files\Content.IE5\SND09Q3P\dglxasset[1].aspx"/>
          <p:cNvPicPr>
            <a:picLocks noChangeAspect="1" noChangeArrowheads="1"/>
          </p:cNvPicPr>
          <p:nvPr/>
        </p:nvPicPr>
        <p:blipFill>
          <a:blip r:embed="rId2"/>
          <a:srcRect/>
          <a:stretch>
            <a:fillRect/>
          </a:stretch>
        </p:blipFill>
        <p:spPr bwMode="auto">
          <a:xfrm>
            <a:off x="357158" y="428604"/>
            <a:ext cx="1096366" cy="1815998"/>
          </a:xfrm>
          <a:prstGeom prst="rect">
            <a:avLst/>
          </a:prstGeom>
          <a:noFill/>
        </p:spPr>
      </p:pic>
      <p:pic>
        <p:nvPicPr>
          <p:cNvPr id="23556" name="Picture 4" descr="C:\Documents and Settings\Administrator\Ustawienia lokalne\Temporary Internet Files\Content.IE5\563LRDTJ\dglxasset[2].aspx"/>
          <p:cNvPicPr>
            <a:picLocks noChangeAspect="1" noChangeArrowheads="1"/>
          </p:cNvPicPr>
          <p:nvPr/>
        </p:nvPicPr>
        <p:blipFill>
          <a:blip r:embed="rId3"/>
          <a:srcRect/>
          <a:stretch>
            <a:fillRect/>
          </a:stretch>
        </p:blipFill>
        <p:spPr bwMode="auto">
          <a:xfrm>
            <a:off x="7215206" y="4572008"/>
            <a:ext cx="1173175" cy="1819656"/>
          </a:xfrm>
          <a:prstGeom prst="rect">
            <a:avLst/>
          </a:prstGeom>
          <a:noFill/>
        </p:spPr>
      </p:pic>
      <p:pic>
        <p:nvPicPr>
          <p:cNvPr id="23557" name="Picture 5" descr="C:\Documents and Settings\Administrator\Ustawienia lokalne\Temporary Internet Files\Content.IE5\BQ0DS36V\dglxasset[1].aspx"/>
          <p:cNvPicPr>
            <a:picLocks noChangeAspect="1" noChangeArrowheads="1"/>
          </p:cNvPicPr>
          <p:nvPr/>
        </p:nvPicPr>
        <p:blipFill>
          <a:blip r:embed="rId4"/>
          <a:srcRect/>
          <a:stretch>
            <a:fillRect/>
          </a:stretch>
        </p:blipFill>
        <p:spPr bwMode="auto">
          <a:xfrm>
            <a:off x="7643834" y="214290"/>
            <a:ext cx="1167689" cy="1815998"/>
          </a:xfrm>
          <a:prstGeom prst="rect">
            <a:avLst/>
          </a:prstGeom>
          <a:noFill/>
        </p:spPr>
      </p:pic>
      <p:pic>
        <p:nvPicPr>
          <p:cNvPr id="23558" name="Picture 6" descr="C:\Documents and Settings\Administrator\Ustawienia lokalne\Temporary Internet Files\Content.IE5\ITHS1OEL\dglxasset[1].aspx"/>
          <p:cNvPicPr>
            <a:picLocks noChangeAspect="1" noChangeArrowheads="1"/>
          </p:cNvPicPr>
          <p:nvPr/>
        </p:nvPicPr>
        <p:blipFill>
          <a:blip r:embed="rId5"/>
          <a:srcRect/>
          <a:stretch>
            <a:fillRect/>
          </a:stretch>
        </p:blipFill>
        <p:spPr bwMode="auto">
          <a:xfrm>
            <a:off x="571472" y="4643446"/>
            <a:ext cx="1736756" cy="1855960"/>
          </a:xfrm>
          <a:prstGeom prst="rect">
            <a:avLst/>
          </a:prstGeom>
          <a:noFill/>
        </p:spPr>
      </p:pic>
      <p:pic>
        <p:nvPicPr>
          <p:cNvPr id="23559" name="Picture 7" descr="C:\Documents and Settings\Administrator\Ustawienia lokalne\Temporary Internet Files\Content.IE5\BQ0DS36V\MM900303401[2].gif"/>
          <p:cNvPicPr>
            <a:picLocks noChangeAspect="1" noChangeArrowheads="1" noCrop="1"/>
          </p:cNvPicPr>
          <p:nvPr/>
        </p:nvPicPr>
        <p:blipFill>
          <a:blip r:embed="rId6"/>
          <a:srcRect/>
          <a:stretch>
            <a:fillRect/>
          </a:stretch>
        </p:blipFill>
        <p:spPr bwMode="auto">
          <a:xfrm>
            <a:off x="4071934" y="5115860"/>
            <a:ext cx="1100139" cy="1242092"/>
          </a:xfrm>
          <a:prstGeom prst="rect">
            <a:avLst/>
          </a:prstGeom>
          <a:noFill/>
        </p:spPr>
      </p:pic>
      <p:pic>
        <p:nvPicPr>
          <p:cNvPr id="23560" name="Picture 8" descr="C:\Documents and Settings\Administrator\Ustawienia lokalne\Temporary Internet Files\Content.IE5\ITHS1OEL\dglxasset[2].aspx"/>
          <p:cNvPicPr>
            <a:picLocks noChangeAspect="1" noChangeArrowheads="1"/>
          </p:cNvPicPr>
          <p:nvPr/>
        </p:nvPicPr>
        <p:blipFill>
          <a:blip r:embed="rId7"/>
          <a:srcRect/>
          <a:stretch>
            <a:fillRect/>
          </a:stretch>
        </p:blipFill>
        <p:spPr bwMode="auto">
          <a:xfrm>
            <a:off x="3714744" y="0"/>
            <a:ext cx="1750337" cy="14938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357290" y="714356"/>
            <a:ext cx="7499350" cy="4800600"/>
          </a:xfrm>
        </p:spPr>
        <p:txBody>
          <a:bodyPr>
            <a:normAutofit/>
          </a:bodyPr>
          <a:lstStyle/>
          <a:p>
            <a:pPr>
              <a:buNone/>
            </a:pPr>
            <a:r>
              <a:rPr lang="pl-PL" dirty="0"/>
              <a:t>Zadaniem programu „Aktywnie po zdrowie” jest między innymi pogłębienie wiedzy rodziców na temat zdrowego odżywiania dzieci oraz ich aktywności fizycznej. </a:t>
            </a:r>
            <a:r>
              <a:rPr lang="pl-PL" dirty="0" smtClean="0"/>
              <a:t> Na </a:t>
            </a:r>
            <a:r>
              <a:rPr lang="pl-PL" dirty="0"/>
              <a:t>stronie programu rodzice i opiekunowie znajdą wiele ciekawych artykułów. Mogą otrzymać także pomoc ze strony fachowców (dietetyk, psycholog). </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00100" y="474345"/>
            <a:ext cx="7786742" cy="3139321"/>
          </a:xfrm>
          <a:prstGeom prst="rect">
            <a:avLst/>
          </a:prstGeom>
        </p:spPr>
        <p:txBody>
          <a:bodyPr wrap="square">
            <a:spAutoFit/>
          </a:bodyPr>
          <a:lstStyle/>
          <a:p>
            <a:r>
              <a:rPr lang="pl-PL" dirty="0"/>
              <a:t>Żywienie dzieci różni się znacząco od żywienia osób dorosłych, jego jakość ma zasadnicze znaczenie dla prawidłowego rozwoju fizycznego i psychicznego dziecka.</a:t>
            </a:r>
            <a:endParaRPr lang="pl-PL" dirty="0" smtClean="0"/>
          </a:p>
          <a:p>
            <a:r>
              <a:rPr lang="pl-PL" dirty="0"/>
              <a:t>Różne badania wskazują jednoznacznie na to, że racjonalne i pełnowartościowe odżywianie zwiększa odporność organizmu dziecka na takie choroby jak krzywica, próchnica, szkorbut, niedokrwistość itp.</a:t>
            </a:r>
            <a:endParaRPr lang="pl-PL" dirty="0" smtClean="0"/>
          </a:p>
          <a:p>
            <a:r>
              <a:rPr lang="pl-PL" dirty="0"/>
              <a:t>Racjonalne odżywianie jest niezbędne przy dużej aktywności motorycznej, która jest naturalnym stanem dla rozwijającego się dziecka.</a:t>
            </a:r>
            <a:endParaRPr lang="pl-PL" dirty="0" smtClean="0"/>
          </a:p>
          <a:p>
            <a:r>
              <a:rPr lang="pl-PL" dirty="0"/>
              <a:t>Ma ono duży wpływ na jego stosunek do zabawy, nauki i stosunku do świata zewnętrznego (dziecko niedożywione lub żywione nieprawidłowo jest apatyczne, ociężałe, słabe i nie wykazuje aktywności). Medycyna widzi w żywieniu dzieci czynnik mający absolutnie decydujące znaczenie dla jego rozwoju i stanu zdrowia.</a:t>
            </a:r>
          </a:p>
        </p:txBody>
      </p:sp>
      <p:pic>
        <p:nvPicPr>
          <p:cNvPr id="22530" name="Picture 2"/>
          <p:cNvPicPr>
            <a:picLocks noChangeAspect="1" noChangeArrowheads="1"/>
          </p:cNvPicPr>
          <p:nvPr/>
        </p:nvPicPr>
        <p:blipFill>
          <a:blip r:embed="rId2"/>
          <a:srcRect/>
          <a:stretch>
            <a:fillRect/>
          </a:stretch>
        </p:blipFill>
        <p:spPr bwMode="auto">
          <a:xfrm>
            <a:off x="4357686" y="3786190"/>
            <a:ext cx="42672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338"/>
            <a:ext cx="8229600" cy="1143000"/>
          </a:xfrm>
        </p:spPr>
        <p:txBody>
          <a:bodyPr/>
          <a:lstStyle/>
          <a:p>
            <a:r>
              <a:rPr lang="pl-PL" dirty="0" smtClean="0"/>
              <a:t>Plan zadań- jesień</a:t>
            </a:r>
            <a:endParaRPr lang="pl-PL" dirty="0"/>
          </a:p>
        </p:txBody>
      </p:sp>
      <p:graphicFrame>
        <p:nvGraphicFramePr>
          <p:cNvPr id="4" name="Symbol zastępczy zawartości 3"/>
          <p:cNvGraphicFramePr>
            <a:graphicFrameLocks noGrp="1"/>
          </p:cNvGraphicFramePr>
          <p:nvPr>
            <p:ph idx="1"/>
          </p:nvPr>
        </p:nvGraphicFramePr>
        <p:xfrm>
          <a:off x="642910" y="731520"/>
          <a:ext cx="7715272" cy="6126480"/>
        </p:xfrm>
        <a:graphic>
          <a:graphicData uri="http://schemas.openxmlformats.org/drawingml/2006/table">
            <a:tbl>
              <a:tblPr firstRow="1" bandRow="1">
                <a:tableStyleId>{5C22544A-7EE6-4342-B048-85BDC9FD1C3A}</a:tableStyleId>
              </a:tblPr>
              <a:tblGrid>
                <a:gridCol w="1928818"/>
                <a:gridCol w="1928818"/>
                <a:gridCol w="1928818"/>
                <a:gridCol w="1928818"/>
              </a:tblGrid>
              <a:tr h="267879">
                <a:tc>
                  <a:txBody>
                    <a:bodyPr/>
                    <a:lstStyle/>
                    <a:p>
                      <a:r>
                        <a:rPr lang="pl-PL" dirty="0"/>
                        <a:t>Etapy</a:t>
                      </a:r>
                    </a:p>
                  </a:txBody>
                  <a:tcPr anchor="ctr"/>
                </a:tc>
                <a:tc>
                  <a:txBody>
                    <a:bodyPr/>
                    <a:lstStyle/>
                    <a:p>
                      <a:r>
                        <a:rPr lang="pl-PL" dirty="0"/>
                        <a:t>Karty</a:t>
                      </a:r>
                    </a:p>
                  </a:txBody>
                  <a:tcPr anchor="ctr"/>
                </a:tc>
                <a:tc>
                  <a:txBody>
                    <a:bodyPr/>
                    <a:lstStyle/>
                    <a:p>
                      <a:r>
                        <a:rPr lang="pl-PL" dirty="0"/>
                        <a:t>Zadania</a:t>
                      </a:r>
                    </a:p>
                  </a:txBody>
                  <a:tcPr anchor="ctr"/>
                </a:tc>
                <a:tc>
                  <a:txBody>
                    <a:bodyPr/>
                    <a:lstStyle/>
                    <a:p>
                      <a:r>
                        <a:rPr lang="pl-PL" dirty="0"/>
                        <a:t>Raporty</a:t>
                      </a:r>
                    </a:p>
                  </a:txBody>
                  <a:tcPr anchor="ctr"/>
                </a:tc>
              </a:tr>
              <a:tr h="211983">
                <a:tc>
                  <a:txBody>
                    <a:bodyPr/>
                    <a:lstStyle/>
                    <a:p>
                      <a:pPr algn="l"/>
                      <a:r>
                        <a:rPr lang="pl-PL" dirty="0"/>
                        <a:t>Etapy</a:t>
                      </a:r>
                    </a:p>
                  </a:txBody>
                  <a:tcPr marL="0" marR="0" marT="0" marB="0" anchor="ctr"/>
                </a:tc>
                <a:tc>
                  <a:txBody>
                    <a:bodyPr/>
                    <a:lstStyle/>
                    <a:p>
                      <a:pPr algn="l"/>
                      <a:r>
                        <a:rPr lang="pl-PL"/>
                        <a:t>Karty</a:t>
                      </a:r>
                    </a:p>
                  </a:txBody>
                  <a:tcPr marL="0" marR="0" marT="0" marB="0" anchor="ctr"/>
                </a:tc>
                <a:tc>
                  <a:txBody>
                    <a:bodyPr/>
                    <a:lstStyle/>
                    <a:p>
                      <a:pPr algn="l"/>
                      <a:r>
                        <a:rPr lang="pl-PL"/>
                        <a:t>Zadania</a:t>
                      </a:r>
                    </a:p>
                  </a:txBody>
                  <a:tcPr marL="0" marR="0" marT="0" marB="0" anchor="ctr"/>
                </a:tc>
                <a:tc>
                  <a:txBody>
                    <a:bodyPr/>
                    <a:lstStyle/>
                    <a:p>
                      <a:pPr algn="l"/>
                      <a:r>
                        <a:rPr lang="pl-PL"/>
                        <a:t>Raporty</a:t>
                      </a:r>
                    </a:p>
                  </a:txBody>
                  <a:tcPr marL="0" marR="0" marT="0" marB="0" anchor="ctr"/>
                </a:tc>
              </a:tr>
              <a:tr h="211983">
                <a:tc>
                  <a:txBody>
                    <a:bodyPr/>
                    <a:lstStyle/>
                    <a:p>
                      <a:pPr algn="l"/>
                      <a:r>
                        <a:rPr lang="pl-PL">
                          <a:hlinkClick r:id="rId3"/>
                        </a:rPr>
                        <a:t>JESIEŃ</a:t>
                      </a:r>
                      <a:endParaRPr lang="pl-PL"/>
                    </a:p>
                  </a:txBody>
                  <a:tcPr marL="0" marR="0" marT="0" marB="0" anchor="ctr"/>
                </a:tc>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t>- - -</a:t>
                      </a:r>
                    </a:p>
                  </a:txBody>
                  <a:tcPr marL="0" marR="0" marT="0" marB="0" anchor="ctr"/>
                </a:tc>
              </a:tr>
              <a:tr h="602728">
                <a:tc>
                  <a:txBody>
                    <a:bodyPr/>
                    <a:lstStyle/>
                    <a:p>
                      <a:pPr algn="l"/>
                      <a:r>
                        <a:rPr lang="pl-PL"/>
                        <a:t>- - -</a:t>
                      </a:r>
                    </a:p>
                  </a:txBody>
                  <a:tcPr marL="0" marR="0" marT="0" marB="0" anchor="ctr"/>
                </a:tc>
                <a:tc>
                  <a:txBody>
                    <a:bodyPr/>
                    <a:lstStyle/>
                    <a:p>
                      <a:pPr algn="l"/>
                      <a:r>
                        <a:rPr lang="pl-PL">
                          <a:hlinkClick r:id="rId4"/>
                        </a:rPr>
                        <a:t>Zajęcia lekcyjne związane z promocją zdrowia</a:t>
                      </a:r>
                      <a:endParaRPr lang="pl-PL"/>
                    </a:p>
                  </a:txBody>
                  <a:tcPr marL="0" marR="0" marT="0" marB="0" anchor="ctr"/>
                </a:tc>
                <a:tc>
                  <a:txBody>
                    <a:bodyPr/>
                    <a:lstStyle/>
                    <a:p>
                      <a:pPr algn="l"/>
                      <a:r>
                        <a:rPr lang="pl-PL"/>
                        <a:t>- - -</a:t>
                      </a:r>
                    </a:p>
                  </a:txBody>
                  <a:tcPr marL="0" marR="0" marT="0" marB="0" anchor="ctr"/>
                </a:tc>
                <a:tc>
                  <a:txBody>
                    <a:bodyPr/>
                    <a:lstStyle/>
                    <a:p>
                      <a:pPr algn="l"/>
                      <a:r>
                        <a:rPr lang="pl-PL"/>
                        <a:t>- - -</a:t>
                      </a:r>
                    </a:p>
                  </a:txBody>
                  <a:tcPr marL="0" marR="0" marT="0" marB="0" anchor="ctr"/>
                </a:tc>
              </a:tr>
              <a:tr h="602728">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hlinkClick r:id="rId5"/>
                        </a:rPr>
                        <a:t>Dobre i złe składniki w naszym pożywieniu</a:t>
                      </a:r>
                      <a:endParaRPr lang="pl-PL"/>
                    </a:p>
                  </a:txBody>
                  <a:tcPr marL="0" marR="0" marT="0" marB="0" anchor="ctr"/>
                </a:tc>
                <a:tc>
                  <a:txBody>
                    <a:bodyPr/>
                    <a:lstStyle/>
                    <a:p>
                      <a:pPr algn="l"/>
                      <a:r>
                        <a:rPr lang="pl-PL"/>
                        <a:t>- - -</a:t>
                      </a:r>
                    </a:p>
                  </a:txBody>
                  <a:tcPr marL="0" marR="0" marT="0" marB="0" anchor="ctr"/>
                </a:tc>
              </a:tr>
              <a:tr h="211983">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hlinkClick r:id="rId6"/>
                        </a:rPr>
                        <a:t>opis RAPORU 1</a:t>
                      </a:r>
                      <a:endParaRPr lang="pl-PL"/>
                    </a:p>
                  </a:txBody>
                  <a:tcPr marL="0" marR="0" marT="0" marB="0" anchor="ctr"/>
                </a:tc>
              </a:tr>
              <a:tr h="401818">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hlinkClick r:id="rId7"/>
                        </a:rPr>
                        <a:t>Stawiam na śniadanie</a:t>
                      </a:r>
                      <a:endParaRPr lang="pl-PL"/>
                    </a:p>
                  </a:txBody>
                  <a:tcPr marL="0" marR="0" marT="0" marB="0" anchor="ctr"/>
                </a:tc>
                <a:tc>
                  <a:txBody>
                    <a:bodyPr/>
                    <a:lstStyle/>
                    <a:p>
                      <a:pPr algn="l"/>
                      <a:r>
                        <a:rPr lang="pl-PL"/>
                        <a:t>- - -</a:t>
                      </a:r>
                    </a:p>
                  </a:txBody>
                  <a:tcPr marL="0" marR="0" marT="0" marB="0" anchor="ctr"/>
                </a:tc>
              </a:tr>
              <a:tr h="211983">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t>- - -</a:t>
                      </a:r>
                    </a:p>
                  </a:txBody>
                  <a:tcPr marL="0" marR="0" marT="0" marB="0" anchor="ctr"/>
                </a:tc>
                <a:tc>
                  <a:txBody>
                    <a:bodyPr/>
                    <a:lstStyle/>
                    <a:p>
                      <a:pPr algn="l"/>
                      <a:r>
                        <a:rPr lang="pl-PL">
                          <a:hlinkClick r:id="rId8"/>
                        </a:rPr>
                        <a:t>opis RAPORU 2</a:t>
                      </a:r>
                      <a:endParaRPr lang="pl-PL"/>
                    </a:p>
                  </a:txBody>
                  <a:tcPr marL="0" marR="0" marT="0" marB="0" anchor="ctr"/>
                </a:tc>
              </a:tr>
              <a:tr h="211983">
                <a:tc>
                  <a:txBody>
                    <a:bodyPr/>
                    <a:lstStyle/>
                    <a:p>
                      <a:pPr algn="l"/>
                      <a:r>
                        <a:rPr lang="pl-PL"/>
                        <a:t>- - -</a:t>
                      </a:r>
                    </a:p>
                  </a:txBody>
                  <a:tcPr marL="0" marR="0" marT="0" marB="0" anchor="ctr"/>
                </a:tc>
                <a:tc>
                  <a:txBody>
                    <a:bodyPr/>
                    <a:lstStyle/>
                    <a:p>
                      <a:pPr algn="l"/>
                      <a:r>
                        <a:rPr lang="pl-PL">
                          <a:hlinkClick r:id="rId9"/>
                        </a:rPr>
                        <a:t>Konkursy</a:t>
                      </a:r>
                      <a:endParaRPr lang="pl-PL"/>
                    </a:p>
                  </a:txBody>
                  <a:tcPr marL="0" marR="0" marT="0" marB="0" anchor="ctr"/>
                </a:tc>
                <a:tc>
                  <a:txBody>
                    <a:bodyPr/>
                    <a:lstStyle/>
                    <a:p>
                      <a:pPr algn="l"/>
                      <a:r>
                        <a:rPr lang="pl-PL"/>
                        <a:t>- - -</a:t>
                      </a:r>
                    </a:p>
                  </a:txBody>
                  <a:tcPr marL="0" marR="0" marT="0" marB="0" anchor="ctr"/>
                </a:tc>
                <a:tc>
                  <a:txBody>
                    <a:bodyPr/>
                    <a:lstStyle/>
                    <a:p>
                      <a:pPr algn="l"/>
                      <a:r>
                        <a:rPr lang="pl-PL" dirty="0"/>
                        <a:t>- - -</a:t>
                      </a:r>
                    </a:p>
                  </a:txBody>
                  <a:tcPr marL="0" marR="0" marT="0" marB="0" anchor="ctr"/>
                </a:tc>
              </a:tr>
              <a:tr h="1406364">
                <a:tc>
                  <a:txBody>
                    <a:bodyPr/>
                    <a:lstStyle/>
                    <a:p>
                      <a:pPr algn="l"/>
                      <a:r>
                        <a:rPr lang="pl-PL"/>
                        <a:t>- - -</a:t>
                      </a:r>
                    </a:p>
                  </a:txBody>
                  <a:tcPr marL="0" marR="0" marT="0" marB="0" anchor="ctr"/>
                </a:tc>
                <a:tc>
                  <a:txBody>
                    <a:bodyPr/>
                    <a:lstStyle/>
                    <a:p>
                      <a:pPr algn="l"/>
                      <a:r>
                        <a:rPr lang="pl-PL" dirty="0"/>
                        <a:t>- - -</a:t>
                      </a:r>
                    </a:p>
                  </a:txBody>
                  <a:tcPr marL="0" marR="0" marT="0" marB="0" anchor="ctr"/>
                </a:tc>
                <a:tc>
                  <a:txBody>
                    <a:bodyPr/>
                    <a:lstStyle/>
                    <a:p>
                      <a:pPr algn="l"/>
                      <a:r>
                        <a:rPr lang="pl-PL">
                          <a:hlinkClick r:id="rId10"/>
                        </a:rPr>
                        <a:t>Najciekawsza gazetka ścienna z promowanym hasłem: Dbam o zdrowie – dobrze się odżywiam i jestem aktywny.</a:t>
                      </a:r>
                      <a:endParaRPr lang="pl-PL"/>
                    </a:p>
                  </a:txBody>
                  <a:tcPr marL="0" marR="0" marT="0" marB="0" anchor="ctr"/>
                </a:tc>
                <a:tc>
                  <a:txBody>
                    <a:bodyPr/>
                    <a:lstStyle/>
                    <a:p>
                      <a:pPr algn="l"/>
                      <a:r>
                        <a:rPr lang="pl-PL"/>
                        <a:t>- - -</a:t>
                      </a:r>
                    </a:p>
                  </a:txBody>
                  <a:tcPr marL="0" marR="0" marT="0" marB="0" anchor="ctr"/>
                </a:tc>
              </a:tr>
              <a:tr h="211983">
                <a:tc>
                  <a:txBody>
                    <a:bodyPr/>
                    <a:lstStyle/>
                    <a:p>
                      <a:pPr algn="l"/>
                      <a:r>
                        <a:rPr lang="pl-PL" dirty="0"/>
                        <a:t>- - -</a:t>
                      </a:r>
                    </a:p>
                  </a:txBody>
                  <a:tcPr marL="0" marR="0" marT="0" marB="0" anchor="ctr"/>
                </a:tc>
                <a:tc>
                  <a:txBody>
                    <a:bodyPr/>
                    <a:lstStyle/>
                    <a:p>
                      <a:pPr algn="l"/>
                      <a:r>
                        <a:rPr lang="pl-PL" dirty="0"/>
                        <a:t>- - -</a:t>
                      </a:r>
                    </a:p>
                  </a:txBody>
                  <a:tcPr marL="0" marR="0" marT="0" marB="0" anchor="ctr"/>
                </a:tc>
                <a:tc>
                  <a:txBody>
                    <a:bodyPr/>
                    <a:lstStyle/>
                    <a:p>
                      <a:pPr algn="l"/>
                      <a:r>
                        <a:rPr lang="pl-PL"/>
                        <a:t>- - -</a:t>
                      </a:r>
                    </a:p>
                  </a:txBody>
                  <a:tcPr marL="0" marR="0" marT="0" marB="0" anchor="ctr"/>
                </a:tc>
                <a:tc>
                  <a:txBody>
                    <a:bodyPr/>
                    <a:lstStyle/>
                    <a:p>
                      <a:pPr algn="l"/>
                      <a:r>
                        <a:rPr lang="pl-PL" dirty="0">
                          <a:hlinkClick r:id="rId11"/>
                        </a:rPr>
                        <a:t>opis RAPORU 3</a:t>
                      </a:r>
                      <a:endParaRPr lang="pl-PL" dirty="0"/>
                    </a:p>
                  </a:txBody>
                  <a:tcPr marL="0" marR="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nvPr>
        </p:nvGraphicFramePr>
        <p:xfrm>
          <a:off x="428564" y="0"/>
          <a:ext cx="8715436" cy="6675120"/>
        </p:xfrm>
        <a:graphic>
          <a:graphicData uri="http://schemas.openxmlformats.org/drawingml/2006/table">
            <a:tbl>
              <a:tblPr firstRow="1" bandRow="1">
                <a:tableStyleId>{5C22544A-7EE6-4342-B048-85BDC9FD1C3A}</a:tableStyleId>
              </a:tblPr>
              <a:tblGrid>
                <a:gridCol w="2178859"/>
                <a:gridCol w="2178859"/>
                <a:gridCol w="2178859"/>
                <a:gridCol w="2178859"/>
              </a:tblGrid>
              <a:tr h="215837">
                <a:tc>
                  <a:txBody>
                    <a:bodyPr/>
                    <a:lstStyle/>
                    <a:p>
                      <a:r>
                        <a:rPr lang="pl-PL" dirty="0"/>
                        <a:t>Etapy</a:t>
                      </a:r>
                    </a:p>
                  </a:txBody>
                  <a:tcPr anchor="ctr"/>
                </a:tc>
                <a:tc>
                  <a:txBody>
                    <a:bodyPr/>
                    <a:lstStyle/>
                    <a:p>
                      <a:r>
                        <a:rPr lang="pl-PL"/>
                        <a:t>Karty</a:t>
                      </a:r>
                    </a:p>
                  </a:txBody>
                  <a:tcPr anchor="ctr"/>
                </a:tc>
                <a:tc>
                  <a:txBody>
                    <a:bodyPr/>
                    <a:lstStyle/>
                    <a:p>
                      <a:r>
                        <a:rPr lang="pl-PL"/>
                        <a:t>Zadania</a:t>
                      </a:r>
                    </a:p>
                  </a:txBody>
                  <a:tcPr anchor="ctr"/>
                </a:tc>
                <a:tc>
                  <a:txBody>
                    <a:bodyPr/>
                    <a:lstStyle/>
                    <a:p>
                      <a:r>
                        <a:rPr lang="pl-PL" dirty="0"/>
                        <a:t>Raporty</a:t>
                      </a:r>
                    </a:p>
                  </a:txBody>
                  <a:tcPr anchor="ctr"/>
                </a:tc>
              </a:tr>
              <a:tr h="1187102">
                <a:tc>
                  <a:txBody>
                    <a:bodyPr/>
                    <a:lstStyle/>
                    <a:p>
                      <a:r>
                        <a:rPr lang="pl-PL" dirty="0"/>
                        <a:t>- - -</a:t>
                      </a:r>
                    </a:p>
                  </a:txBody>
                  <a:tcPr anchor="ctr"/>
                </a:tc>
                <a:tc>
                  <a:txBody>
                    <a:bodyPr/>
                    <a:lstStyle/>
                    <a:p>
                      <a:r>
                        <a:rPr lang="pl-PL"/>
                        <a:t>- - -</a:t>
                      </a:r>
                    </a:p>
                  </a:txBody>
                  <a:tcPr anchor="ctr"/>
                </a:tc>
                <a:tc>
                  <a:txBody>
                    <a:bodyPr/>
                    <a:lstStyle/>
                    <a:p>
                      <a:r>
                        <a:rPr lang="pl-PL">
                          <a:hlinkClick r:id="rId3"/>
                        </a:rPr>
                        <a:t>Zdobywamy odznakę Super Kucharka za najlepszy zestaw na drugie śniadanie (plus rysunek).</a:t>
                      </a:r>
                      <a:endParaRPr lang="pl-PL"/>
                    </a:p>
                  </a:txBody>
                  <a:tcPr anchor="ctr"/>
                </a:tc>
                <a:tc>
                  <a:txBody>
                    <a:bodyPr/>
                    <a:lstStyle/>
                    <a:p>
                      <a:r>
                        <a:rPr lang="pl-PL"/>
                        <a:t>- - -</a:t>
                      </a:r>
                    </a:p>
                  </a:txBody>
                  <a:tcPr anchor="ctr"/>
                </a:tc>
              </a:tr>
              <a:tr h="230071">
                <a:tc>
                  <a:txBody>
                    <a:bodyPr/>
                    <a:lstStyle/>
                    <a:p>
                      <a:r>
                        <a:rPr lang="pl-PL"/>
                        <a:t>- - -</a:t>
                      </a:r>
                    </a:p>
                  </a:txBody>
                  <a:tcPr anchor="ctr"/>
                </a:tc>
                <a:tc>
                  <a:txBody>
                    <a:bodyPr/>
                    <a:lstStyle/>
                    <a:p>
                      <a:r>
                        <a:rPr lang="pl-PL"/>
                        <a:t>- - -</a:t>
                      </a:r>
                    </a:p>
                  </a:txBody>
                  <a:tcPr anchor="ctr"/>
                </a:tc>
                <a:tc>
                  <a:txBody>
                    <a:bodyPr/>
                    <a:lstStyle/>
                    <a:p>
                      <a:r>
                        <a:rPr lang="pl-PL"/>
                        <a:t>- - -</a:t>
                      </a:r>
                    </a:p>
                  </a:txBody>
                  <a:tcPr anchor="ctr"/>
                </a:tc>
                <a:tc>
                  <a:txBody>
                    <a:bodyPr/>
                    <a:lstStyle/>
                    <a:p>
                      <a:r>
                        <a:rPr lang="pl-PL">
                          <a:hlinkClick r:id="rId4"/>
                        </a:rPr>
                        <a:t>opis RAPORU 4</a:t>
                      </a:r>
                      <a:endParaRPr lang="pl-PL"/>
                    </a:p>
                  </a:txBody>
                  <a:tcPr anchor="ctr"/>
                </a:tc>
              </a:tr>
              <a:tr h="863347">
                <a:tc>
                  <a:txBody>
                    <a:bodyPr/>
                    <a:lstStyle/>
                    <a:p>
                      <a:r>
                        <a:rPr lang="pl-PL"/>
                        <a:t>- - -</a:t>
                      </a:r>
                    </a:p>
                  </a:txBody>
                  <a:tcPr anchor="ctr"/>
                </a:tc>
                <a:tc>
                  <a:txBody>
                    <a:bodyPr/>
                    <a:lstStyle/>
                    <a:p>
                      <a:r>
                        <a:rPr lang="pl-PL"/>
                        <a:t>- - -</a:t>
                      </a:r>
                    </a:p>
                  </a:txBody>
                  <a:tcPr anchor="ctr"/>
                </a:tc>
                <a:tc>
                  <a:txBody>
                    <a:bodyPr/>
                    <a:lstStyle/>
                    <a:p>
                      <a:r>
                        <a:rPr lang="pl-PL">
                          <a:hlinkClick r:id="rId5"/>
                        </a:rPr>
                        <a:t>Strefa aktywności - najciekawsze propozycje zabaw na świeżym powietrzu.</a:t>
                      </a:r>
                      <a:endParaRPr lang="pl-PL"/>
                    </a:p>
                  </a:txBody>
                  <a:tcPr anchor="ctr"/>
                </a:tc>
                <a:tc>
                  <a:txBody>
                    <a:bodyPr/>
                    <a:lstStyle/>
                    <a:p>
                      <a:r>
                        <a:rPr lang="pl-PL"/>
                        <a:t>- - -</a:t>
                      </a:r>
                    </a:p>
                  </a:txBody>
                  <a:tcPr anchor="ctr"/>
                </a:tc>
              </a:tr>
              <a:tr h="230071">
                <a:tc>
                  <a:txBody>
                    <a:bodyPr/>
                    <a:lstStyle/>
                    <a:p>
                      <a:r>
                        <a:rPr lang="pl-PL"/>
                        <a:t>- - -</a:t>
                      </a:r>
                    </a:p>
                  </a:txBody>
                  <a:tcPr anchor="ctr"/>
                </a:tc>
                <a:tc>
                  <a:txBody>
                    <a:bodyPr/>
                    <a:lstStyle/>
                    <a:p>
                      <a:r>
                        <a:rPr lang="pl-PL"/>
                        <a:t>- - -</a:t>
                      </a:r>
                    </a:p>
                  </a:txBody>
                  <a:tcPr anchor="ctr"/>
                </a:tc>
                <a:tc>
                  <a:txBody>
                    <a:bodyPr/>
                    <a:lstStyle/>
                    <a:p>
                      <a:r>
                        <a:rPr lang="pl-PL"/>
                        <a:t>- - -</a:t>
                      </a:r>
                    </a:p>
                  </a:txBody>
                  <a:tcPr anchor="ctr"/>
                </a:tc>
                <a:tc>
                  <a:txBody>
                    <a:bodyPr/>
                    <a:lstStyle/>
                    <a:p>
                      <a:r>
                        <a:rPr lang="pl-PL">
                          <a:hlinkClick r:id="rId6"/>
                        </a:rPr>
                        <a:t>opis RAPORU 5</a:t>
                      </a:r>
                      <a:endParaRPr lang="pl-PL"/>
                    </a:p>
                  </a:txBody>
                  <a:tcPr anchor="ctr"/>
                </a:tc>
              </a:tr>
              <a:tr h="377714">
                <a:tc>
                  <a:txBody>
                    <a:bodyPr/>
                    <a:lstStyle/>
                    <a:p>
                      <a:r>
                        <a:rPr lang="pl-PL"/>
                        <a:t>- - -</a:t>
                      </a:r>
                    </a:p>
                  </a:txBody>
                  <a:tcPr anchor="ctr"/>
                </a:tc>
                <a:tc>
                  <a:txBody>
                    <a:bodyPr/>
                    <a:lstStyle/>
                    <a:p>
                      <a:r>
                        <a:rPr lang="pl-PL">
                          <a:hlinkClick r:id="rId7"/>
                        </a:rPr>
                        <a:t>Forum zdrowia dla rodziców</a:t>
                      </a:r>
                      <a:endParaRPr lang="pl-PL"/>
                    </a:p>
                  </a:txBody>
                  <a:tcPr anchor="ctr"/>
                </a:tc>
                <a:tc>
                  <a:txBody>
                    <a:bodyPr/>
                    <a:lstStyle/>
                    <a:p>
                      <a:r>
                        <a:rPr lang="pl-PL"/>
                        <a:t>- - -</a:t>
                      </a:r>
                    </a:p>
                  </a:txBody>
                  <a:tcPr anchor="ctr"/>
                </a:tc>
                <a:tc>
                  <a:txBody>
                    <a:bodyPr/>
                    <a:lstStyle/>
                    <a:p>
                      <a:r>
                        <a:rPr lang="pl-PL"/>
                        <a:t>- - -</a:t>
                      </a:r>
                    </a:p>
                  </a:txBody>
                  <a:tcPr anchor="ctr"/>
                </a:tc>
              </a:tr>
              <a:tr h="701470">
                <a:tc>
                  <a:txBody>
                    <a:bodyPr/>
                    <a:lstStyle/>
                    <a:p>
                      <a:r>
                        <a:rPr lang="pl-PL"/>
                        <a:t>- - -</a:t>
                      </a:r>
                    </a:p>
                  </a:txBody>
                  <a:tcPr anchor="ctr"/>
                </a:tc>
                <a:tc>
                  <a:txBody>
                    <a:bodyPr/>
                    <a:lstStyle/>
                    <a:p>
                      <a:r>
                        <a:rPr lang="pl-PL"/>
                        <a:t>- - -</a:t>
                      </a:r>
                    </a:p>
                  </a:txBody>
                  <a:tcPr anchor="ctr"/>
                </a:tc>
                <a:tc>
                  <a:txBody>
                    <a:bodyPr/>
                    <a:lstStyle/>
                    <a:p>
                      <a:r>
                        <a:rPr lang="pl-PL">
                          <a:hlinkClick r:id="rId8"/>
                        </a:rPr>
                        <a:t>Dlaczego sposób żywienia dzieci jest sprawą bardzo ważną</a:t>
                      </a:r>
                      <a:endParaRPr lang="pl-PL"/>
                    </a:p>
                  </a:txBody>
                  <a:tcPr anchor="ctr"/>
                </a:tc>
                <a:tc>
                  <a:txBody>
                    <a:bodyPr/>
                    <a:lstStyle/>
                    <a:p>
                      <a:r>
                        <a:rPr lang="pl-PL"/>
                        <a:t>- - -</a:t>
                      </a:r>
                    </a:p>
                  </a:txBody>
                  <a:tcPr anchor="ctr"/>
                </a:tc>
              </a:tr>
              <a:tr h="230071">
                <a:tc>
                  <a:txBody>
                    <a:bodyPr/>
                    <a:lstStyle/>
                    <a:p>
                      <a:r>
                        <a:rPr lang="pl-PL"/>
                        <a:t>- - -</a:t>
                      </a:r>
                    </a:p>
                  </a:txBody>
                  <a:tcPr anchor="ctr"/>
                </a:tc>
                <a:tc>
                  <a:txBody>
                    <a:bodyPr/>
                    <a:lstStyle/>
                    <a:p>
                      <a:r>
                        <a:rPr lang="pl-PL"/>
                        <a:t>- - -</a:t>
                      </a:r>
                    </a:p>
                  </a:txBody>
                  <a:tcPr anchor="ctr"/>
                </a:tc>
                <a:tc>
                  <a:txBody>
                    <a:bodyPr/>
                    <a:lstStyle/>
                    <a:p>
                      <a:r>
                        <a:rPr lang="pl-PL"/>
                        <a:t>- - -</a:t>
                      </a:r>
                    </a:p>
                  </a:txBody>
                  <a:tcPr anchor="ctr"/>
                </a:tc>
                <a:tc>
                  <a:txBody>
                    <a:bodyPr/>
                    <a:lstStyle/>
                    <a:p>
                      <a:r>
                        <a:rPr lang="pl-PL">
                          <a:hlinkClick r:id="rId9"/>
                        </a:rPr>
                        <a:t>opis RAPORU 6</a:t>
                      </a:r>
                      <a:endParaRPr lang="pl-PL"/>
                    </a:p>
                  </a:txBody>
                  <a:tcPr anchor="ctr"/>
                </a:tc>
              </a:tr>
              <a:tr h="377714">
                <a:tc>
                  <a:txBody>
                    <a:bodyPr/>
                    <a:lstStyle/>
                    <a:p>
                      <a:r>
                        <a:rPr lang="pl-PL"/>
                        <a:t>- - -</a:t>
                      </a:r>
                    </a:p>
                  </a:txBody>
                  <a:tcPr anchor="ctr"/>
                </a:tc>
                <a:tc>
                  <a:txBody>
                    <a:bodyPr/>
                    <a:lstStyle/>
                    <a:p>
                      <a:r>
                        <a:rPr lang="pl-PL"/>
                        <a:t>- - -</a:t>
                      </a:r>
                    </a:p>
                  </a:txBody>
                  <a:tcPr anchor="ctr"/>
                </a:tc>
                <a:tc>
                  <a:txBody>
                    <a:bodyPr/>
                    <a:lstStyle/>
                    <a:p>
                      <a:r>
                        <a:rPr lang="pl-PL">
                          <a:hlinkClick r:id="rId10"/>
                        </a:rPr>
                        <a:t>Bez śniadania nie ma nauczania</a:t>
                      </a:r>
                      <a:endParaRPr lang="pl-PL"/>
                    </a:p>
                  </a:txBody>
                  <a:tcPr anchor="ctr"/>
                </a:tc>
                <a:tc>
                  <a:txBody>
                    <a:bodyPr/>
                    <a:lstStyle/>
                    <a:p>
                      <a:r>
                        <a:rPr lang="pl-PL"/>
                        <a:t>- - -</a:t>
                      </a:r>
                    </a:p>
                  </a:txBody>
                  <a:tcPr anchor="ctr"/>
                </a:tc>
              </a:tr>
              <a:tr h="230071">
                <a:tc>
                  <a:txBody>
                    <a:bodyPr/>
                    <a:lstStyle/>
                    <a:p>
                      <a:r>
                        <a:rPr lang="pl-PL"/>
                        <a:t>- - -</a:t>
                      </a:r>
                    </a:p>
                  </a:txBody>
                  <a:tcPr anchor="ctr"/>
                </a:tc>
                <a:tc>
                  <a:txBody>
                    <a:bodyPr/>
                    <a:lstStyle/>
                    <a:p>
                      <a:r>
                        <a:rPr lang="pl-PL"/>
                        <a:t>- - -</a:t>
                      </a:r>
                    </a:p>
                  </a:txBody>
                  <a:tcPr anchor="ctr"/>
                </a:tc>
                <a:tc>
                  <a:txBody>
                    <a:bodyPr/>
                    <a:lstStyle/>
                    <a:p>
                      <a:r>
                        <a:rPr lang="pl-PL"/>
                        <a:t>- - -</a:t>
                      </a:r>
                    </a:p>
                  </a:txBody>
                  <a:tcPr anchor="ctr"/>
                </a:tc>
                <a:tc>
                  <a:txBody>
                    <a:bodyPr/>
                    <a:lstStyle/>
                    <a:p>
                      <a:r>
                        <a:rPr lang="pl-PL" dirty="0">
                          <a:hlinkClick r:id="rId11"/>
                        </a:rPr>
                        <a:t>opis RAPORU 7</a:t>
                      </a:r>
                      <a:endParaRPr lang="pl-PL" dirty="0"/>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ien_kl2"/>
          <p:cNvPicPr>
            <a:picLocks noChangeAspect="1" noChangeArrowheads="1"/>
          </p:cNvPicPr>
          <p:nvPr/>
        </p:nvPicPr>
        <p:blipFill>
          <a:blip r:embed="rId2"/>
          <a:srcRect/>
          <a:stretch>
            <a:fillRect/>
          </a:stretch>
        </p:blipFill>
        <p:spPr bwMode="auto">
          <a:xfrm>
            <a:off x="0" y="0"/>
            <a:ext cx="2116138" cy="1073150"/>
          </a:xfrm>
          <a:prstGeom prst="rect">
            <a:avLst/>
          </a:prstGeom>
          <a:noFill/>
          <a:ln w="9525">
            <a:noFill/>
            <a:miter lim="800000"/>
            <a:headEnd/>
            <a:tailEnd/>
          </a:ln>
        </p:spPr>
      </p:pic>
      <p:sp>
        <p:nvSpPr>
          <p:cNvPr id="1027" name="Rectangle 3"/>
          <p:cNvSpPr>
            <a:spLocks noChangeArrowheads="1"/>
          </p:cNvSpPr>
          <p:nvPr/>
        </p:nvSpPr>
        <p:spPr bwMode="auto">
          <a:xfrm>
            <a:off x="0" y="1285860"/>
            <a:ext cx="8215338"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W skład etapu jesiennego wchodzą 3 bloki zadaniowe: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Calibri" pitchFamily="34" charset="0"/>
                <a:ea typeface="Times New Roman" pitchFamily="18" charset="0"/>
              </a:rPr>
              <a:t/>
            </a:r>
            <a:br>
              <a:rPr kumimoji="0" lang="pl-PL" sz="2000" b="1" i="0" u="none" strike="noStrike" cap="none" normalizeH="0" baseline="0" dirty="0" smtClean="0">
                <a:ln>
                  <a:noFill/>
                </a:ln>
                <a:solidFill>
                  <a:schemeClr val="tx1"/>
                </a:solidFill>
                <a:effectLst/>
                <a:latin typeface="Calibri" pitchFamily="34" charset="0"/>
                <a:ea typeface="Times New Roman" pitchFamily="18" charset="0"/>
              </a:rPr>
            </a:b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1. Zajęcia lekcyjne związane z promocją zdrowia – 2 godziny lekcyjne.</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2. Konkursy – 3 rodzaje.</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3. Forum Zdrowia dla Rodziców – dwa spotkania w czasie wywiadówek.</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Nauczyciel realizuje każdy blok zadaniowy i przysyła sprawozdanie z realizacji wyżej wymienionych bloków. Sprawozdania będą oceniane według podanych kryteriów.</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0" y="385762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Calibri" pitchFamily="34" charset="0"/>
                <a:ea typeface="Times New Roman" pitchFamily="18" charset="0"/>
              </a:rPr>
              <a:t>Ad. 1. Zajęcia lekcyjne związane z promocją zdrowia</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W etapie jesiennym należy przeprowadzić 2 zajęcia tematyczne: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1. Dobre i złe składniki w naszym pożywieniu. </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2. Stawiam na śniadanie.</a:t>
            </a:r>
            <a:endParaRPr kumimoji="0" lang="pl-PL"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571480"/>
            <a:ext cx="8910516"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Za przeprowadzenie każdej lekcji przewidziano do 100 punktów.</a:t>
            </a:r>
            <a:endParaRPr kumimoji="0" lang="pl-PL"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W ramach sprawozdania z przeprowadzenia zajęć nauczyciel przesyła: </a:t>
            </a:r>
            <a:endParaRPr kumimoji="0" lang="pl-PL"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1. opis lekcji – do 40 punktów,</a:t>
            </a:r>
            <a:endParaRPr kumimoji="0" lang="pl-PL"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2. dokumentację zdjęciową – do 30 punktów,</a:t>
            </a:r>
            <a:endParaRPr kumimoji="0" lang="pl-PL"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3. zdjęcia pomocy dydaktycznych – do 30 punktów.</a:t>
            </a:r>
            <a:endParaRPr kumimoji="0" lang="pl-PL" sz="2400" b="0" i="0" u="none" strike="noStrike" cap="none" normalizeH="0" baseline="0" dirty="0" smtClean="0">
              <a:ln>
                <a:noFill/>
              </a:ln>
              <a:solidFill>
                <a:schemeClr val="tx1"/>
              </a:solidFill>
              <a:effectLst/>
              <a:latin typeface="Arial" pitchFamily="34" charset="0"/>
            </a:endParaRPr>
          </a:p>
        </p:txBody>
      </p:sp>
      <p:sp>
        <p:nvSpPr>
          <p:cNvPr id="19458" name="Rectangle 2"/>
          <p:cNvSpPr>
            <a:spLocks noChangeArrowheads="1"/>
          </p:cNvSpPr>
          <p:nvPr/>
        </p:nvSpPr>
        <p:spPr bwMode="auto">
          <a:xfrm>
            <a:off x="285720" y="2643182"/>
            <a:ext cx="8499443"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alibri" pitchFamily="34" charset="0"/>
                <a:ea typeface="Times New Roman" pitchFamily="18" charset="0"/>
              </a:rPr>
              <a:t>Ad. 2. Konkursy</a:t>
            </a:r>
            <a:endParaRPr kumimoji="0" lang="pl-PL"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W etapie jesiennym należy przeprowadzić trzy konkursy – za każdy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solidFill>
                  <a:schemeClr val="tx1"/>
                </a:solidFill>
                <a:effectLst/>
                <a:latin typeface="Calibri" pitchFamily="34" charset="0"/>
                <a:ea typeface="Times New Roman" pitchFamily="18" charset="0"/>
              </a:rPr>
              <a:t>z nich można otrzymać do 100 punktów</a:t>
            </a:r>
            <a:r>
              <a:rPr kumimoji="0" lang="pl-PL" b="0" i="0" u="none" strike="noStrike" cap="none" normalizeH="0" baseline="0" dirty="0" smtClean="0">
                <a:ln>
                  <a:noFill/>
                </a:ln>
                <a:solidFill>
                  <a:schemeClr val="tx1"/>
                </a:solidFill>
                <a:effectLst/>
                <a:latin typeface="Calibri" pitchFamily="34" charset="0"/>
                <a:ea typeface="Times New Roman" pitchFamily="18" charset="0"/>
              </a:rPr>
              <a:t>. </a:t>
            </a:r>
            <a:endParaRPr kumimoji="0" lang="pl-PL" b="0" i="0" u="none" strike="noStrike" cap="none" normalizeH="0" baseline="0" dirty="0" smtClean="0">
              <a:ln>
                <a:noFill/>
              </a:ln>
              <a:solidFill>
                <a:schemeClr val="tx1"/>
              </a:solidFill>
              <a:effectLst/>
              <a:latin typeface="Arial" pitchFamily="34" charset="0"/>
            </a:endParaRPr>
          </a:p>
        </p:txBody>
      </p:sp>
      <p:pic>
        <p:nvPicPr>
          <p:cNvPr id="19459" name="Picture 3"/>
          <p:cNvPicPr>
            <a:picLocks noChangeAspect="1" noChangeArrowheads="1"/>
          </p:cNvPicPr>
          <p:nvPr/>
        </p:nvPicPr>
        <p:blipFill>
          <a:blip r:embed="rId2"/>
          <a:srcRect/>
          <a:stretch>
            <a:fillRect/>
          </a:stretch>
        </p:blipFill>
        <p:spPr bwMode="auto">
          <a:xfrm>
            <a:off x="4572000" y="3786190"/>
            <a:ext cx="4286250" cy="2847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r>
              <a:rPr lang="pl-PL" sz="2000" dirty="0" smtClean="0"/>
              <a:t>KONKURSY</a:t>
            </a:r>
            <a:endParaRPr lang="pl-PL" sz="2000" dirty="0"/>
          </a:p>
        </p:txBody>
      </p:sp>
      <p:sp>
        <p:nvSpPr>
          <p:cNvPr id="3" name="Symbol zastępczy zawartości 2"/>
          <p:cNvSpPr>
            <a:spLocks noGrp="1"/>
          </p:cNvSpPr>
          <p:nvPr>
            <p:ph idx="1"/>
          </p:nvPr>
        </p:nvSpPr>
        <p:spPr>
          <a:xfrm>
            <a:off x="500034" y="928670"/>
            <a:ext cx="8229600" cy="5929330"/>
          </a:xfrm>
        </p:spPr>
        <p:txBody>
          <a:bodyPr>
            <a:normAutofit fontScale="92500" lnSpcReduction="10000"/>
          </a:bodyPr>
          <a:lstStyle/>
          <a:p>
            <a:pPr>
              <a:buNone/>
            </a:pPr>
            <a:r>
              <a:rPr lang="pl-PL" sz="1400" dirty="0"/>
              <a:t>KONKURS 1 </a:t>
            </a:r>
          </a:p>
          <a:p>
            <a:pPr>
              <a:buNone/>
            </a:pPr>
            <a:r>
              <a:rPr lang="pl-PL" sz="1400" b="1" dirty="0"/>
              <a:t>Najciekawsza gazetka ścienna z promowanym hasłem: „Dbam o zdrowie – dobrze się odżywiam i jestem aktywny”</a:t>
            </a:r>
            <a:r>
              <a:rPr lang="pl-PL" sz="1400" dirty="0"/>
              <a:t>.</a:t>
            </a:r>
          </a:p>
          <a:p>
            <a:pPr>
              <a:buNone/>
            </a:pPr>
            <a:r>
              <a:rPr lang="pl-PL" sz="1400" b="1" dirty="0"/>
              <a:t> </a:t>
            </a:r>
            <a:endParaRPr lang="pl-PL" sz="1400" dirty="0"/>
          </a:p>
          <a:p>
            <a:pPr>
              <a:buNone/>
            </a:pPr>
            <a:r>
              <a:rPr lang="pl-PL" sz="1400" dirty="0"/>
              <a:t>W ramach sprawozdania z realizacji konkursu nauczyciel przesyła:</a:t>
            </a:r>
          </a:p>
          <a:p>
            <a:pPr>
              <a:buNone/>
            </a:pPr>
            <a:r>
              <a:rPr lang="pl-PL" sz="1400" dirty="0"/>
              <a:t>1. zdjęcie najciekawszej gazetki – do 30 punktów,</a:t>
            </a:r>
          </a:p>
          <a:p>
            <a:pPr>
              <a:buNone/>
            </a:pPr>
            <a:r>
              <a:rPr lang="pl-PL" sz="1400" dirty="0"/>
              <a:t>2. zbiorcze zdjęcia wszystkich gazetek / maksymalnie 5 zdjęć/ – do 30 punktów,</a:t>
            </a:r>
          </a:p>
          <a:p>
            <a:pPr>
              <a:buNone/>
            </a:pPr>
            <a:r>
              <a:rPr lang="pl-PL" sz="1400" dirty="0"/>
              <a:t>3. sposoby promocji gazetki w szkole – do 40 punktów.</a:t>
            </a:r>
          </a:p>
          <a:p>
            <a:pPr>
              <a:buNone/>
            </a:pPr>
            <a:r>
              <a:rPr lang="pl-PL" sz="1400" dirty="0"/>
              <a:t>	</a:t>
            </a:r>
          </a:p>
          <a:p>
            <a:pPr>
              <a:buNone/>
            </a:pPr>
            <a:r>
              <a:rPr lang="pl-PL" sz="1400" dirty="0"/>
              <a:t>KONKURS 2</a:t>
            </a:r>
          </a:p>
          <a:p>
            <a:pPr>
              <a:buNone/>
            </a:pPr>
            <a:r>
              <a:rPr lang="pl-PL" sz="1400" b="1" dirty="0"/>
              <a:t>Zdobywamy odznakę Super Kucharka za najlepszy zestaw na drugie śniadanie (plus rysunek).</a:t>
            </a:r>
            <a:endParaRPr lang="pl-PL" sz="1400" dirty="0"/>
          </a:p>
          <a:p>
            <a:pPr>
              <a:buNone/>
            </a:pPr>
            <a:r>
              <a:rPr lang="pl-PL" sz="1400" dirty="0"/>
              <a:t> </a:t>
            </a:r>
          </a:p>
          <a:p>
            <a:pPr>
              <a:buNone/>
            </a:pPr>
            <a:r>
              <a:rPr lang="pl-PL" sz="1400" dirty="0"/>
              <a:t>W ramach sprawozdania z realizacji konkursu nauczyciel przesyła:</a:t>
            </a:r>
          </a:p>
          <a:p>
            <a:pPr>
              <a:buNone/>
            </a:pPr>
            <a:r>
              <a:rPr lang="pl-PL" sz="1400" dirty="0"/>
              <a:t>1. opis najlepszego zestawu i zdjęcie wykonanego rysunku– do 40 punktów,</a:t>
            </a:r>
          </a:p>
          <a:p>
            <a:pPr>
              <a:buNone/>
            </a:pPr>
            <a:r>
              <a:rPr lang="pl-PL" sz="1400" dirty="0"/>
              <a:t>2.zbiorcze zdjęcia / maksymalnie 5 zdjęć/ poszczególnych stron Książki Śniadaniowej – do 20 punktów,</a:t>
            </a:r>
          </a:p>
          <a:p>
            <a:pPr>
              <a:buNone/>
            </a:pPr>
            <a:r>
              <a:rPr lang="pl-PL" sz="1400" dirty="0"/>
              <a:t>3. sposoby promocji Książki Śniadaniowej – do 40 punktów.</a:t>
            </a:r>
          </a:p>
          <a:p>
            <a:pPr>
              <a:buNone/>
            </a:pPr>
            <a:r>
              <a:rPr lang="pl-PL" sz="1400" dirty="0"/>
              <a:t> </a:t>
            </a:r>
          </a:p>
          <a:p>
            <a:pPr>
              <a:buNone/>
            </a:pPr>
            <a:r>
              <a:rPr lang="pl-PL" sz="1400" dirty="0"/>
              <a:t>KONKURS 3 </a:t>
            </a:r>
          </a:p>
          <a:p>
            <a:pPr>
              <a:buNone/>
            </a:pPr>
            <a:r>
              <a:rPr lang="pl-PL" sz="1400" b="1" dirty="0"/>
              <a:t>Strefa aktywności –</a:t>
            </a:r>
            <a:r>
              <a:rPr lang="pl-PL" sz="1400" dirty="0"/>
              <a:t> </a:t>
            </a:r>
            <a:r>
              <a:rPr lang="pl-PL" sz="1400" b="1" dirty="0"/>
              <a:t>najciekawsze propozycje zabaw na świeżym powietrzu.</a:t>
            </a:r>
            <a:endParaRPr lang="pl-PL" sz="1400" dirty="0"/>
          </a:p>
          <a:p>
            <a:pPr>
              <a:buNone/>
            </a:pPr>
            <a:r>
              <a:rPr lang="pl-PL" sz="1400" b="1" dirty="0"/>
              <a:t> </a:t>
            </a:r>
            <a:endParaRPr lang="pl-PL" sz="1400" dirty="0"/>
          </a:p>
          <a:p>
            <a:pPr>
              <a:buNone/>
            </a:pPr>
            <a:r>
              <a:rPr lang="pl-PL" sz="1400" dirty="0"/>
              <a:t>W ramach sprawozdania z realizacji konkursu nauczyciel przesyła:</a:t>
            </a:r>
          </a:p>
          <a:p>
            <a:pPr>
              <a:buNone/>
            </a:pPr>
            <a:r>
              <a:rPr lang="pl-PL" sz="1400" dirty="0"/>
              <a:t>1. 10 propozycji gier i zabaw wybranych w klasie – do 50 punktów, </a:t>
            </a:r>
          </a:p>
          <a:p>
            <a:pPr>
              <a:buNone/>
            </a:pPr>
            <a:r>
              <a:rPr lang="pl-PL" sz="1400" dirty="0"/>
              <a:t>2. sposoby promocji najlepszych zabaw – wraz z dokumentacją zdjęciową– do 50 punktów.</a:t>
            </a:r>
          </a:p>
          <a:p>
            <a:endParaRPr lang="pl-PL"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642918"/>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tx1"/>
                </a:solidFill>
                <a:effectLst/>
                <a:latin typeface="Calibri" pitchFamily="34" charset="0"/>
                <a:ea typeface="Times New Roman" pitchFamily="18" charset="0"/>
              </a:rPr>
              <a:t>Ad. 3. Forum Zdrowia dla Rodziców – dwa spotkania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tx1"/>
                </a:solidFill>
                <a:effectLst/>
                <a:latin typeface="Calibri" pitchFamily="34" charset="0"/>
                <a:ea typeface="Times New Roman" pitchFamily="18" charset="0"/>
              </a:rPr>
              <a:t> w czasie wywiadówek </a:t>
            </a:r>
            <a:endParaRPr kumimoji="0" lang="pl-PL"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Calibri" pitchFamily="34" charset="0"/>
                <a:ea typeface="Times New Roman" pitchFamily="18" charset="0"/>
              </a:rPr>
              <a:t>W czasie etapu jesiennego przewidywane są dwa spotkania z rodzicami w ramach Forum Zdrowia dla Rodziców. Spotkania odbędą się w czasie wywiadówek. Nauczyciel wręczy rodzicom przygotowane materiały w formie ulotek:</a:t>
            </a:r>
            <a:endParaRPr kumimoji="0" lang="pl-PL"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Calibri" pitchFamily="34" charset="0"/>
                <a:ea typeface="Times New Roman" pitchFamily="18" charset="0"/>
              </a:rPr>
              <a:t>1. „Dlaczego sposób żywienia dzieci jest sprawą bardzo ważną?”,</a:t>
            </a:r>
            <a:endParaRPr kumimoji="0" lang="pl-PL"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Calibri" pitchFamily="34" charset="0"/>
                <a:ea typeface="Times New Roman" pitchFamily="18" charset="0"/>
              </a:rPr>
              <a:t>2. „Bez śniadania nie ma nauczania”.</a:t>
            </a:r>
            <a:endParaRPr kumimoji="0" lang="pl-PL" sz="2800" b="0" i="0" u="none" strike="noStrike" cap="none" normalizeH="0" baseline="0" dirty="0" smtClean="0">
              <a:ln>
                <a:noFill/>
              </a:ln>
              <a:solidFill>
                <a:schemeClr val="tx1"/>
              </a:solidFill>
              <a:effectLst/>
              <a:latin typeface="Arial" pitchFamily="34" charset="0"/>
            </a:endParaRPr>
          </a:p>
        </p:txBody>
      </p:sp>
      <p:sp>
        <p:nvSpPr>
          <p:cNvPr id="20482" name="Rectangle 2"/>
          <p:cNvSpPr>
            <a:spLocks noChangeArrowheads="1"/>
          </p:cNvSpPr>
          <p:nvPr/>
        </p:nvSpPr>
        <p:spPr bwMode="auto">
          <a:xfrm>
            <a:off x="0" y="5143512"/>
            <a:ext cx="6251648"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14600" algn="l"/>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Za wykonanie tego zadania można otrzymać 100 punktów:</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14600" algn="l"/>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1. przekazanie rodzicom ulotek – 30 punktów,</a:t>
            </a:r>
            <a:endParaRPr kumimoji="0" lang="pl-PL" sz="2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514600" algn="l"/>
              </a:tabLst>
            </a:pPr>
            <a:r>
              <a:rPr kumimoji="0" lang="pl-PL" sz="2000" b="0" i="0" u="none" strike="noStrike" cap="none" normalizeH="0" baseline="0" dirty="0" smtClean="0">
                <a:ln>
                  <a:noFill/>
                </a:ln>
                <a:solidFill>
                  <a:schemeClr val="tx1"/>
                </a:solidFill>
                <a:effectLst/>
                <a:latin typeface="Calibri" pitchFamily="34" charset="0"/>
                <a:ea typeface="Times New Roman" pitchFamily="18" charset="0"/>
              </a:rPr>
              <a:t>2. przeprowadzenie krótkiej prelekcji – 70 punktów.</a:t>
            </a:r>
            <a:endParaRPr kumimoji="0" lang="pl-PL"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TotalTime>
  <Words>1118</Words>
  <Application>Microsoft Office PowerPoint</Application>
  <PresentationFormat>Pokaz na ekranie (4:3)</PresentationFormat>
  <Paragraphs>171</Paragraphs>
  <Slides>17</Slides>
  <Notes>1</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Przesilenie</vt:lpstr>
      <vt:lpstr>Slajd 1</vt:lpstr>
      <vt:lpstr>Slajd 2</vt:lpstr>
      <vt:lpstr>Slajd 3</vt:lpstr>
      <vt:lpstr>Plan zadań- jesień</vt:lpstr>
      <vt:lpstr>Slajd 5</vt:lpstr>
      <vt:lpstr>Slajd 6</vt:lpstr>
      <vt:lpstr>Slajd 7</vt:lpstr>
      <vt:lpstr>KONKURSY</vt:lpstr>
      <vt:lpstr>Slajd 9</vt:lpstr>
      <vt:lpstr>Zadanie:  Dlaczego sposób żywienia dzieci jest sprawą bardzo ważną  </vt:lpstr>
      <vt:lpstr>Slajd 11</vt:lpstr>
      <vt:lpstr>Nadwaga i otyłość u dzieci </vt:lpstr>
      <vt:lpstr>Slajd 13</vt:lpstr>
      <vt:lpstr>„Towarzyska” otyłość</vt:lpstr>
      <vt:lpstr>Skutki złego odżywiania – ciąg dalszy </vt:lpstr>
      <vt:lpstr>Nie tylko jakość, lecz także ilość </vt:lpstr>
      <vt:lpstr>Slajd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AKTYWNIE PO ZDROWIE</dc:title>
  <dc:creator>USER</dc:creator>
  <cp:lastModifiedBy>USER</cp:lastModifiedBy>
  <cp:revision>21</cp:revision>
  <dcterms:created xsi:type="dcterms:W3CDTF">2010-10-20T15:42:07Z</dcterms:created>
  <dcterms:modified xsi:type="dcterms:W3CDTF">2010-10-20T18:03:56Z</dcterms:modified>
</cp:coreProperties>
</file>